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68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00"/>
    <a:srgbClr val="FFCC66"/>
    <a:srgbClr val="FFFF66"/>
    <a:srgbClr val="65F731"/>
    <a:srgbClr val="5744E4"/>
    <a:srgbClr val="050B3B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89114" autoAdjust="0"/>
  </p:normalViewPr>
  <p:slideViewPr>
    <p:cSldViewPr>
      <p:cViewPr>
        <p:scale>
          <a:sx n="70" d="100"/>
          <a:sy n="70" d="100"/>
        </p:scale>
        <p:origin x="-950" y="-5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789D75-2816-4A67-AA7E-D9CA8CA01305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866127-6BAA-4404-81EB-68739FD6D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30FA4-0AF6-4521-9AE9-6CDE39F831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695BCA-6C23-4D7D-A1A2-2C9646B135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543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3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6219-FA2F-4D86-A904-C18318D44DBB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3C66-BD59-4B0D-94BD-4EDB81C3B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0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3F8A-66D1-4B34-BC76-3E30CFDFB85B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045F-2187-4F18-97C5-D33E34BB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6B8B-950C-48E6-98BB-669ADE04D251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2DD4-5550-4D2A-AE87-FEDF6B4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562A-1533-43EE-BA2F-94C399451F84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9900-92CD-477E-B9BB-B2907C2B6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BC2C-78E8-48C0-95B3-6CFEA5D57046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89C3-BF3D-4AE2-8728-589D59294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4DFF-BF8B-427D-8CC9-A064721AAA21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1A4B-6657-417A-AC20-30CF4EEAD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EFB34-D66C-4C59-BE78-7B8284A10F5D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F04A-02E5-464F-9623-F13DB7800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2F3F-2EAE-4F67-A7A5-018CCCCE7CA9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6424-E839-4AA6-84D5-D89A1028B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75F5-1055-4BF6-9725-0D5F3B3889D7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6517-0B7B-4529-A048-099F4E603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1F6C-7582-4520-B3D1-C6611752371D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B62C-899E-4A4A-BE33-44EE82B52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A1D5-10DB-42EC-93F5-0EE9792B2094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058D-9F38-44CF-8507-9EED4BFBB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325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325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326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261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262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263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26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26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329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9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30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3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89457A77-7D39-42E8-9331-D9359EE7040A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533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3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9811BD8-3258-428C-9E32-52F2B5CC6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1.hostingkartinok.com/uploads/images/2012/01/aac3132ab5cdaba89731d2704af74e79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rimikhan.narod.ru/Svech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utheransforlife.org/mediafiles/dreamstime1230695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adients.3dn.ru/_pu/2/7654001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achinanie.org/uploads/images/catalog/item/67ddb0fa0f/f5f1f23b6e_500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right-ink.narod.ru/papirus1600x400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secret-seo.ru/images/gostevoi_posting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g1.liveinternet.ru/images/attach/c/5/88/778/88778897_large_61954369_1280088728_6c6d11c5529a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g1.liveinternet.ru/images/attach/c/5/88/778/88778897_large_61954369_1280088728_6c6d11c5529a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pausdinimas.eu/wp-content/pav/2012/01/dok-03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cit.ua/images/news/2012-02/10/1124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rtice.ru/uploads/posts/2009-01/1232625252_1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emilyharrisadams.com/sites/all/themes/corporateclean/mockup/slide-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c363.4shared.com/img/wya4NRMX/s7/old_parchment_parchment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s11.postimage.org/skdugln9f/61954383_1280088980_oldpaper3_copy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academic.ru/pictures/enwiki/81/Quill_pen.PNG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i5.pixs.ru/storage/2/2/3/svechagif_8600995_563122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55000">
              <a:srgbClr val="FFCC66"/>
            </a:gs>
            <a:gs pos="78999">
              <a:srgbClr val="FF7A00"/>
            </a:gs>
            <a:gs pos="100000">
              <a:srgbClr val="FF66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9144000" cy="4824412"/>
          </a:xfrm>
        </p:spPr>
        <p:txBody>
          <a:bodyPr/>
          <a:lstStyle/>
          <a:p>
            <a:pPr eaLnBrk="1" hangingPunct="1"/>
            <a:r>
              <a:rPr lang="be-BY" sz="6600" b="1" i="1" smtClean="0">
                <a:solidFill>
                  <a:schemeClr val="tx1"/>
                </a:solidFill>
              </a:rPr>
              <a:t>Мастацкі феномен “Слова пра паход Ігара”</a:t>
            </a:r>
            <a:r>
              <a:rPr lang="ru-RU" smtClean="0"/>
              <a:t> </a:t>
            </a:r>
            <a:endParaRPr lang="ru-RU" sz="2400" b="1" i="1" smtClean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5084763"/>
            <a:ext cx="4464050" cy="16573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0"/>
              </a:spcAft>
              <a:defRPr/>
            </a:pPr>
            <a:endParaRPr lang="ru-RU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F66"/>
            </a:gs>
            <a:gs pos="59000">
              <a:srgbClr val="CCFF66"/>
            </a:gs>
            <a:gs pos="11000">
              <a:srgbClr val="00F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1.hostingkartinok.com/uploads/images/2012/01/aac3132ab5cdaba89731d2704af74e79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756126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549275"/>
            <a:ext cx="6335712" cy="5688013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chemeClr val="accent2"/>
                </a:solidFill>
              </a:rPr>
              <a:t>ВОБРАЗЫ: </a:t>
            </a:r>
            <a:br>
              <a:rPr lang="ru-RU" sz="4400" b="1" smtClean="0">
                <a:solidFill>
                  <a:schemeClr val="accent2"/>
                </a:solidFill>
              </a:rPr>
            </a:br>
            <a:r>
              <a:rPr lang="ru-RU" sz="4400" b="1" smtClean="0">
                <a:solidFill>
                  <a:schemeClr val="accent2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Русь, Князь Ігар,  яго брат Усевалад, сын Уладзімір, Святаслаў Кіеўскі, Яраслаўна, князь Алег, полацкія князі, палавецкія ханы, прырода, аўтар і інш.</a:t>
            </a:r>
          </a:p>
        </p:txBody>
      </p:sp>
      <p:pic>
        <p:nvPicPr>
          <p:cNvPr id="13" name="Рисунок 12" descr="http://rimikhan.narod.ru/Svech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0"/>
            <a:ext cx="9509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lutheransforlife.org/mediafiles/dreamstime1230695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5" t="5045" r="10526" b="7755"/>
          <a:stretch>
            <a:fillRect/>
          </a:stretch>
        </p:blipFill>
        <p:spPr bwMode="auto">
          <a:xfrm>
            <a:off x="0" y="-242888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350" y="620713"/>
            <a:ext cx="62642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>
                <a:latin typeface="Gabriola" pitchFamily="82" charset="0"/>
              </a:rPr>
              <a:t>.</a:t>
            </a:r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611188" y="404813"/>
            <a:ext cx="7848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2200" b="1">
                <a:solidFill>
                  <a:schemeClr val="accent2"/>
                </a:solidFill>
              </a:rPr>
              <a:t>Яркія старонкі ў “</a:t>
            </a:r>
            <a:r>
              <a:rPr lang="be-BY" sz="2200" b="1" i="1">
                <a:solidFill>
                  <a:schemeClr val="accent2"/>
                </a:solidFill>
              </a:rPr>
              <a:t>Слове...</a:t>
            </a:r>
            <a:r>
              <a:rPr lang="be-BY" sz="2200" b="1">
                <a:solidFill>
                  <a:schemeClr val="accent2"/>
                </a:solidFill>
              </a:rPr>
              <a:t>” прысвечаныя Полацкай зямлі, яе князям:</a:t>
            </a:r>
          </a:p>
          <a:p>
            <a:r>
              <a:rPr lang="be-BY" sz="2200" b="1"/>
              <a:t> - Паэт згадвае князя </a:t>
            </a:r>
            <a:r>
              <a:rPr lang="be-BY" sz="2200" b="1" i="1" u="sng"/>
              <a:t>Ізяслава Васількавіча</a:t>
            </a:r>
            <a:r>
              <a:rPr lang="be-BY" sz="2200" b="1"/>
              <a:t>, што не шкадаваў свайго жыцця дзеля абароны роднай зямлі </a:t>
            </a:r>
            <a:r>
              <a:rPr lang="be-BY" sz="2200" b="1" i="1">
                <a:solidFill>
                  <a:schemeClr val="folHlink"/>
                </a:solidFill>
              </a:rPr>
              <a:t>(“</a:t>
            </a:r>
            <a:r>
              <a:rPr lang="ru-RU" sz="2200" b="1" i="1">
                <a:solidFill>
                  <a:schemeClr val="folHlink"/>
                </a:solidFill>
              </a:rPr>
              <a:t>позвони своими острыми мечи о шеломы литовския, притрепа славу деду своему Всеславу</a:t>
            </a:r>
            <a:r>
              <a:rPr lang="be-BY" sz="2200" b="1">
                <a:solidFill>
                  <a:schemeClr val="folHlink"/>
                </a:solidFill>
              </a:rPr>
              <a:t>”).</a:t>
            </a:r>
            <a:r>
              <a:rPr lang="be-BY" sz="2200" b="1"/>
              <a:t>  - Асаблівае месца займае ў паэме вобраз нястомнага і непакорлівага </a:t>
            </a:r>
            <a:r>
              <a:rPr lang="be-BY" sz="2200" b="1" i="1" u="sng"/>
              <a:t>Усяслава Чарадзея</a:t>
            </a:r>
            <a:r>
              <a:rPr lang="be-BY" sz="2200" b="1" u="sng"/>
              <a:t> </a:t>
            </a:r>
            <a:r>
              <a:rPr lang="be-BY" sz="2200" b="1"/>
              <a:t>(</a:t>
            </a:r>
            <a:r>
              <a:rPr lang="ru-RU" sz="2200" b="1"/>
              <a:t>XI</a:t>
            </a:r>
            <a:r>
              <a:rPr lang="be-BY" sz="2200" b="1"/>
              <a:t> ст.), які ўсё сваё жыццё аддаў барацьбе за ўмацаванне палітычнай магутнасці і незалежнасці Полацкага княства. Ён акружаны ў </a:t>
            </a:r>
            <a:r>
              <a:rPr lang="be-BY" sz="2200" b="1" i="1"/>
              <a:t>“Слове...”</a:t>
            </a:r>
            <a:r>
              <a:rPr lang="be-BY" sz="2200" b="1"/>
              <a:t> таямнічым арэолам князя-чараўніка і паказаны як смелы, умелы, імклівы і таленавіты палкаводзец. Мудрым і дзейным паказаны Усяслаў Чарадзей на вялікакняжацкім троне ў Кіеве, на які ён быў узведзены воляю народа. З усіх герояў паэмы ён найбольш складаны і загадкавы. </a:t>
            </a:r>
            <a:r>
              <a:rPr lang="be-BY" sz="2200" b="1" i="1" u="sng"/>
              <a:t>Усяслаў – вешчы, усемагутны і адначасова няшчасны, непрыкаяны князь</a:t>
            </a:r>
            <a:r>
              <a:rPr lang="be-BY" sz="2200" b="1" i="1"/>
              <a:t>. </a:t>
            </a:r>
            <a:endParaRPr lang="ru-RU" sz="22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gradients.3dn.ru/_pu/2/7654001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949" t="18529" r="54318" b="9137"/>
          <a:stretch>
            <a:fillRect/>
          </a:stretch>
        </p:blipFill>
        <p:spPr bwMode="auto">
          <a:xfrm>
            <a:off x="250825" y="50800"/>
            <a:ext cx="8713788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63713" y="260350"/>
            <a:ext cx="59769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200" b="1" i="1"/>
              <a:t>ПЕРАКЛАДЫ твора на беларускую мову:</a:t>
            </a:r>
          </a:p>
          <a:p>
            <a:r>
              <a:rPr lang="ru-RU" sz="2200" b="1"/>
              <a:t> - Першым у беларускай літаратуры звярнуўся да «</a:t>
            </a:r>
            <a:r>
              <a:rPr lang="ru-RU" sz="2200" b="1" i="1"/>
              <a:t>Слова…</a:t>
            </a:r>
            <a:r>
              <a:rPr lang="ru-RU" sz="2200" b="1"/>
              <a:t>» </a:t>
            </a:r>
            <a:r>
              <a:rPr lang="ru-RU" sz="2200" b="1">
                <a:solidFill>
                  <a:schemeClr val="accent2"/>
                </a:solidFill>
              </a:rPr>
              <a:t>М. Багдановіч</a:t>
            </a:r>
            <a:r>
              <a:rPr lang="ru-RU" sz="2200" b="1"/>
              <a:t> (1910 г. пераклаў урывак пра полацкага князя Ізяслава). </a:t>
            </a:r>
          </a:p>
          <a:p>
            <a:r>
              <a:rPr lang="ru-RU" sz="2200" b="1"/>
              <a:t> - Поўныя пераклады паэмы на сучасную беларускую мову ўпершыню зрабілі </a:t>
            </a:r>
            <a:r>
              <a:rPr lang="ru-RU" sz="2200" b="1">
                <a:solidFill>
                  <a:schemeClr val="accent2"/>
                </a:solidFill>
              </a:rPr>
              <a:t>Я.Купала</a:t>
            </a:r>
            <a:r>
              <a:rPr lang="ru-RU" sz="2200" b="1"/>
              <a:t> (празаічны ў 1919 г., вершаваны ў 1921 г.) і </a:t>
            </a:r>
            <a:r>
              <a:rPr lang="ru-RU" sz="2200" b="1">
                <a:solidFill>
                  <a:schemeClr val="accent2"/>
                </a:solidFill>
              </a:rPr>
              <a:t>М. Гарэцкі</a:t>
            </a:r>
            <a:r>
              <a:rPr lang="ru-RU" sz="2200" b="1"/>
              <a:t> (1922). </a:t>
            </a:r>
            <a:r>
              <a:rPr lang="ru-RU" sz="2200" i="1"/>
              <a:t>Іх пераклады выкананы ў лепшых скарынаўскіх традыцыях, па-майстэрску перадаюць не толькі змест, але і дух арыгінала. </a:t>
            </a:r>
          </a:p>
          <a:p>
            <a:r>
              <a:rPr lang="ru-RU" sz="2200" b="1"/>
              <a:t> - Таленавіты і дакладны вершаваны пераклад твора на беларускую мову зрабіў у 1984 г. </a:t>
            </a:r>
            <a:r>
              <a:rPr lang="ru-RU" sz="2200" b="1">
                <a:solidFill>
                  <a:schemeClr val="accent2"/>
                </a:solidFill>
              </a:rPr>
              <a:t>Р.Барадулін.</a:t>
            </a:r>
          </a:p>
          <a:p>
            <a:pPr algn="ctr"/>
            <a:endParaRPr lang="ru-RU" sz="2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6249987"/>
          </a:xfrm>
        </p:spPr>
        <p:txBody>
          <a:bodyPr/>
          <a:lstStyle/>
          <a:p>
            <a:pPr eaLnBrk="1" hangingPunct="1"/>
            <a:r>
              <a:rPr lang="be-BY" b="1" smtClean="0">
                <a:solidFill>
                  <a:schemeClr val="tx1"/>
                </a:solidFill>
              </a:rPr>
              <a:t>“Слова пра паход Ігара” – твор складаны і сінкрэтычны паводле свайго характару. Не выпадкова аўтар называе свой твор то словам, то аповесцю, то песняю... У гэтым </a:t>
            </a:r>
            <a:r>
              <a:rPr lang="be-BY" b="1" i="1" smtClean="0">
                <a:solidFill>
                  <a:schemeClr val="tx1"/>
                </a:solidFill>
              </a:rPr>
              <a:t>“Слове...”</a:t>
            </a:r>
            <a:r>
              <a:rPr lang="be-BY" b="1" smtClean="0">
                <a:solidFill>
                  <a:schemeClr val="tx1"/>
                </a:solidFill>
              </a:rPr>
              <a:t> арганічна спалучаны лірыка і эпас, пахвала і плач, вусна-паэтычны і кніжна-літаратурны вытокі.</a:t>
            </a:r>
            <a:r>
              <a:rPr lang="be-BY" smtClean="0">
                <a:solidFill>
                  <a:schemeClr val="tx1"/>
                </a:solidFill>
              </a:rPr>
              <a:t> (</a:t>
            </a:r>
            <a:r>
              <a:rPr lang="be-BY" i="1" smtClean="0">
                <a:solidFill>
                  <a:schemeClr val="tx1"/>
                </a:solidFill>
              </a:rPr>
              <a:t>Гл. с.139-140 акад. выд.)</a:t>
            </a:r>
            <a:endParaRPr lang="ru-RU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F200"/>
            </a:gs>
            <a:gs pos="65000">
              <a:srgbClr val="FF7A00"/>
            </a:gs>
            <a:gs pos="87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achinanie.org/uploads/images/catalog/item/67ddb0fa0f/f5f1f23b6e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9" t="3070" r="3062" b="6712"/>
          <a:stretch>
            <a:fillRect/>
          </a:stretch>
        </p:blipFill>
        <p:spPr bwMode="auto">
          <a:xfrm>
            <a:off x="179388" y="188913"/>
            <a:ext cx="89646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813" y="881063"/>
            <a:ext cx="6192837" cy="5211762"/>
          </a:xfrm>
        </p:spPr>
        <p:txBody>
          <a:bodyPr/>
          <a:lstStyle/>
          <a:p>
            <a:pPr eaLnBrk="1" hangingPunct="1"/>
            <a:r>
              <a:rPr lang="be-BY" b="1" smtClean="0">
                <a:solidFill>
                  <a:schemeClr val="tx1"/>
                </a:solidFill>
              </a:rPr>
              <a:t>1 Гісторыя адкрыцця і апублікавання твора.</a:t>
            </a:r>
            <a:br>
              <a:rPr lang="be-BY" b="1" smtClean="0">
                <a:solidFill>
                  <a:schemeClr val="tx1"/>
                </a:solidFill>
              </a:rPr>
            </a:br>
            <a:r>
              <a:rPr lang="be-BY" b="1" smtClean="0">
                <a:solidFill>
                  <a:schemeClr val="tx1"/>
                </a:solidFill>
              </a:rPr>
              <a:t>2 Праблема атрыбуцыі твора.</a:t>
            </a:r>
            <a:br>
              <a:rPr lang="be-BY" b="1" smtClean="0">
                <a:solidFill>
                  <a:schemeClr val="tx1"/>
                </a:solidFill>
              </a:rPr>
            </a:br>
            <a:r>
              <a:rPr lang="be-BY" b="1" smtClean="0">
                <a:solidFill>
                  <a:schemeClr val="tx1"/>
                </a:solidFill>
              </a:rPr>
              <a:t>3 Ідэйны змест твора, сюжэт і кампазіцыя.</a:t>
            </a:r>
            <a:br>
              <a:rPr lang="be-BY" b="1" smtClean="0">
                <a:solidFill>
                  <a:schemeClr val="tx1"/>
                </a:solidFill>
              </a:rPr>
            </a:br>
            <a:r>
              <a:rPr lang="be-BY" b="1" smtClean="0">
                <a:solidFill>
                  <a:schemeClr val="tx1"/>
                </a:solidFill>
              </a:rPr>
              <a:t>4 Сістэма вобразаў “Слова...”</a:t>
            </a:r>
            <a:endParaRPr lang="ru-RU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chemeClr val="tx2">
                <a:lumMod val="40000"/>
                <a:lumOff val="60000"/>
              </a:schemeClr>
            </a:gs>
            <a:gs pos="58000">
              <a:srgbClr val="80302D"/>
            </a:gs>
            <a:gs pos="71001">
              <a:schemeClr val="accent5">
                <a:lumMod val="60000"/>
                <a:lumOff val="40000"/>
              </a:schemeClr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right-ink.narod.ru/papirus1600x400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387350"/>
            <a:ext cx="9648826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6624638" cy="6121400"/>
          </a:xfrm>
        </p:spPr>
        <p:txBody>
          <a:bodyPr/>
          <a:lstStyle/>
          <a:p>
            <a:pPr eaLnBrk="1" hangingPunct="1"/>
            <a:r>
              <a:rPr lang="be-BY" sz="2400" b="1" smtClean="0"/>
              <a:t>- </a:t>
            </a:r>
            <a:r>
              <a:rPr lang="be-BY" sz="2400" b="1" smtClean="0">
                <a:solidFill>
                  <a:schemeClr val="tx1"/>
                </a:solidFill>
              </a:rPr>
              <a:t>“Слова...” было набыта збіральнікам рускай</a:t>
            </a:r>
            <a:r>
              <a:rPr lang="be-BY" b="1" smtClean="0">
                <a:solidFill>
                  <a:schemeClr val="tx1"/>
                </a:solidFill>
              </a:rPr>
              <a:t> </a:t>
            </a:r>
            <a:r>
              <a:rPr lang="be-BY" sz="2400" b="1" smtClean="0">
                <a:solidFill>
                  <a:schemeClr val="tx1"/>
                </a:solidFill>
              </a:rPr>
              <a:t>даўніны графам А.І. Мусіным-Пушкіным у канцы Х</a:t>
            </a:r>
            <a:r>
              <a:rPr lang="en-US" sz="2400" b="1" smtClean="0">
                <a:solidFill>
                  <a:schemeClr val="tx1"/>
                </a:solidFill>
              </a:rPr>
              <a:t>V</a:t>
            </a:r>
            <a:r>
              <a:rPr lang="be-BY" sz="2400" b="1" smtClean="0">
                <a:solidFill>
                  <a:schemeClr val="tx1"/>
                </a:solidFill>
              </a:rPr>
              <a:t>ІІІ ст. у архімандрыта Спаса-Прэабражэнскага манастыра г. Яраслаўля Іолія Быкоў-скага. </a:t>
            </a:r>
            <a:br>
              <a:rPr lang="be-BY" sz="2400" b="1" smtClean="0">
                <a:solidFill>
                  <a:schemeClr val="tx1"/>
                </a:solidFill>
              </a:rPr>
            </a:br>
            <a:r>
              <a:rPr lang="be-BY" sz="2400" b="1" smtClean="0">
                <a:solidFill>
                  <a:schemeClr val="folHlink"/>
                </a:solidFill>
              </a:rPr>
              <a:t>- Твор знаходзіўся ў складзе зборніка старажытнарускіх летапісаў. </a:t>
            </a:r>
            <a:br>
              <a:rPr lang="be-BY" sz="2400" b="1" smtClean="0">
                <a:solidFill>
                  <a:schemeClr val="folHlink"/>
                </a:solidFill>
              </a:rPr>
            </a:br>
            <a:r>
              <a:rPr lang="be-BY" sz="2400" b="1" smtClean="0">
                <a:solidFill>
                  <a:schemeClr val="tx1"/>
                </a:solidFill>
              </a:rPr>
              <a:t>- Пісарская копія твора была зроблена для Кацярыны ІІ. </a:t>
            </a:r>
            <a:br>
              <a:rPr lang="be-BY" sz="2400" b="1" smtClean="0">
                <a:solidFill>
                  <a:schemeClr val="tx1"/>
                </a:solidFill>
              </a:rPr>
            </a:br>
            <a:r>
              <a:rPr lang="be-BY" sz="2400" b="1" smtClean="0">
                <a:solidFill>
                  <a:schemeClr val="folHlink"/>
                </a:solidFill>
              </a:rPr>
              <a:t>- У 1800 г.</a:t>
            </a:r>
            <a:r>
              <a:rPr lang="be-BY" b="1" smtClean="0">
                <a:solidFill>
                  <a:schemeClr val="folHlink"/>
                </a:solidFill>
              </a:rPr>
              <a:t> </a:t>
            </a:r>
            <a:r>
              <a:rPr lang="be-BY" sz="2400" b="1" smtClean="0">
                <a:solidFill>
                  <a:schemeClr val="folHlink"/>
                </a:solidFill>
              </a:rPr>
              <a:t>“Слова...” было надрукавана.</a:t>
            </a:r>
            <a:br>
              <a:rPr lang="be-BY" sz="2400" b="1" smtClean="0">
                <a:solidFill>
                  <a:schemeClr val="folHlink"/>
                </a:solidFill>
              </a:rPr>
            </a:br>
            <a:r>
              <a:rPr lang="be-BY" sz="2400" b="1" smtClean="0"/>
              <a:t> </a:t>
            </a:r>
            <a:r>
              <a:rPr lang="be-BY" sz="2400" b="1" smtClean="0">
                <a:solidFill>
                  <a:schemeClr val="tx1"/>
                </a:solidFill>
              </a:rPr>
              <a:t>- Арыгінал, што захоўваўся ў доме Мусіна-Пушкіна, згарэў падчас пажару ў Маскве (1812 г.).</a:t>
            </a:r>
            <a:r>
              <a:rPr lang="be-BY" smtClean="0"/>
              <a:t> </a:t>
            </a:r>
            <a:endParaRPr lang="ru-RU" smtClean="0"/>
          </a:p>
        </p:txBody>
      </p:sp>
      <p:pic>
        <p:nvPicPr>
          <p:cNvPr id="9" name="Рисунок 8" descr="http://secret-seo.ru/images/gostevoi_postin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1113" y="5516563"/>
            <a:ext cx="15128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5/88/778/88778897_large_61954369_1280088728_6c6d11c5529a.png">
            <a:hlinkClick r:id="rId2" tgtFrame="_blank"/>
          </p:cNvPr>
          <p:cNvPicPr/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9114" y="-382306"/>
            <a:ext cx="9591084" cy="762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620713"/>
            <a:ext cx="7200900" cy="5602287"/>
          </a:xfrm>
        </p:spPr>
        <p:txBody>
          <a:bodyPr/>
          <a:lstStyle/>
          <a:p>
            <a:pPr eaLnBrk="1" hangingPunct="1"/>
            <a:r>
              <a:rPr lang="be-BY" sz="2800" b="1" smtClean="0">
                <a:solidFill>
                  <a:schemeClr val="tx1"/>
                </a:solidFill>
              </a:rPr>
              <a:t>“</a:t>
            </a:r>
            <a:r>
              <a:rPr lang="be-BY" sz="2800" b="1" i="1" smtClean="0">
                <a:solidFill>
                  <a:schemeClr val="tx1"/>
                </a:solidFill>
              </a:rPr>
              <a:t>Слова...</a:t>
            </a:r>
            <a:r>
              <a:rPr lang="be-BY" sz="2800" b="1" smtClean="0">
                <a:solidFill>
                  <a:schemeClr val="tx1"/>
                </a:solidFill>
              </a:rPr>
              <a:t>” – твор </a:t>
            </a:r>
            <a:r>
              <a:rPr lang="be-BY" sz="2800" b="1" u="sng" smtClean="0">
                <a:solidFill>
                  <a:schemeClr val="tx1"/>
                </a:solidFill>
              </a:rPr>
              <a:t>ананімны</a:t>
            </a:r>
            <a:r>
              <a:rPr lang="be-BY" sz="2800" b="1" smtClean="0">
                <a:solidFill>
                  <a:schemeClr val="tx1"/>
                </a:solidFill>
              </a:rPr>
              <a:t>. Яно ўзнікла ў княскім асяроддзі, на што ўказваюць шматлікія рэаліі і дэталі твора: тэма, змест, героі, характар выкладу, гістарычна-палітычны досвед аўтара. Паэма створана чалавекам, цесна звязаным з князямі Ігарам і Святаславам, старажытнарускім скальдам, ці бардам.</a:t>
            </a:r>
            <a:r>
              <a:rPr lang="be-BY" sz="2800" smtClean="0">
                <a:solidFill>
                  <a:schemeClr val="tx1"/>
                </a:solidFill>
              </a:rPr>
              <a:t> </a:t>
            </a:r>
            <a:r>
              <a:rPr lang="be-BY" sz="2800" b="1" smtClean="0">
                <a:solidFill>
                  <a:schemeClr val="tx1"/>
                </a:solidFill>
              </a:rPr>
              <a:t>Аўтарства помніка прыпісвалі шматлікім гістарычным асобам, у тым ліку самому Ігару і К.Тураўскаму.</a:t>
            </a:r>
            <a:r>
              <a:rPr lang="be-BY" smtClean="0"/>
              <a:t> 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body" idx="1"/>
          </p:nvPr>
        </p:nvSpPr>
        <p:spPr>
          <a:xfrm>
            <a:off x="6084888" y="1989138"/>
            <a:ext cx="5218112" cy="3024187"/>
          </a:xfrm>
        </p:spPr>
        <p:txBody>
          <a:bodyPr/>
          <a:lstStyle/>
          <a:p>
            <a:pPr eaLnBrk="1" hangingPunct="1"/>
            <a:r>
              <a:rPr lang="ru-RU" smtClean="0"/>
              <a:t>пра</a:t>
            </a:r>
          </a:p>
        </p:txBody>
      </p:sp>
      <p:pic>
        <p:nvPicPr>
          <p:cNvPr id="4" name="Рисунок 3" descr="http://img1.liveinternet.ru/images/attach/c/5/88/778/88778897_large_61954369_1280088728_6c6d11c5529a.png">
            <a:hlinkClick r:id="rId2" tgtFrame="_blank"/>
          </p:cNvPr>
          <p:cNvPicPr/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9285" y="-1029483"/>
            <a:ext cx="9771660" cy="8412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116013" y="198438"/>
            <a:ext cx="7777162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be-BY" sz="2600" b="1"/>
              <a:t>Найбольш верагодным аўтарам з’яўляецца песнятворац </a:t>
            </a:r>
            <a:r>
              <a:rPr lang="be-BY" sz="2600" b="1" u="sng"/>
              <a:t>Хадына</a:t>
            </a:r>
            <a:r>
              <a:rPr lang="be-BY" sz="2600" b="1"/>
              <a:t> (версія А.Чарнова), які ўзгадваецца ў творы самім аўтарам. Такія аўтарскія прыёмы і прыклады сустракаюцца ў сусветнай паэзіі. Бясспрэчна, што ён – чалавек:</a:t>
            </a:r>
          </a:p>
          <a:p>
            <a:pPr algn="just"/>
            <a:r>
              <a:rPr lang="be-BY" sz="2600" b="1"/>
              <a:t> </a:t>
            </a:r>
            <a:r>
              <a:rPr lang="be-BY" sz="2600" b="1">
                <a:solidFill>
                  <a:srgbClr val="FF0000"/>
                </a:solidFill>
              </a:rPr>
              <a:t>-</a:t>
            </a:r>
            <a:r>
              <a:rPr lang="be-BY" sz="2600" b="1"/>
              <a:t> </a:t>
            </a:r>
            <a:r>
              <a:rPr lang="be-BY" sz="2600" b="1" i="1">
                <a:solidFill>
                  <a:srgbClr val="FF0000"/>
                </a:solidFill>
              </a:rPr>
              <a:t>высокаадукаваны, </a:t>
            </a:r>
          </a:p>
          <a:p>
            <a:pPr algn="just"/>
            <a:r>
              <a:rPr lang="be-BY" sz="2600" b="1" i="1">
                <a:solidFill>
                  <a:srgbClr val="FF0000"/>
                </a:solidFill>
              </a:rPr>
              <a:t> - сапраўдны паэт, </a:t>
            </a:r>
          </a:p>
          <a:p>
            <a:pPr algn="just"/>
            <a:r>
              <a:rPr lang="be-BY" sz="2600" b="1" i="1">
                <a:solidFill>
                  <a:srgbClr val="FF0000"/>
                </a:solidFill>
              </a:rPr>
              <a:t> - аб’ектыўны апавядальнік, </a:t>
            </a:r>
          </a:p>
          <a:p>
            <a:pPr algn="just"/>
            <a:r>
              <a:rPr lang="be-BY" sz="2600" b="1" i="1">
                <a:solidFill>
                  <a:srgbClr val="FF0000"/>
                </a:solidFill>
              </a:rPr>
              <a:t> - патрыёт сваёй краіны, </a:t>
            </a:r>
          </a:p>
          <a:p>
            <a:pPr algn="just"/>
            <a:r>
              <a:rPr lang="be-BY" sz="2600" b="1" i="1">
                <a:solidFill>
                  <a:srgbClr val="FF0000"/>
                </a:solidFill>
              </a:rPr>
              <a:t> - хутчэй за ўсё хрысціянін.</a:t>
            </a:r>
            <a:r>
              <a:rPr lang="be-BY" sz="2600" b="1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be-BY" sz="2600" b="1"/>
              <a:t>Твор тыпалагічна блізкі да твораў гераічнага эпасу сярэдневечнай Еўропы (“Песня пра Раланда”, “Песня пра нібялунгаў”, “Песня пра майго Сіда”).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FFFF00"/>
            </a:gs>
            <a:gs pos="58000">
              <a:srgbClr val="FFC000"/>
            </a:gs>
            <a:gs pos="71001">
              <a:srgbClr val="92D050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pausdinimas.eu/wp-content/pav/2012/01/dok-03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413" y="-531813"/>
            <a:ext cx="10009188" cy="792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569325" cy="60483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tx1"/>
                </a:solidFill>
              </a:rPr>
              <a:t>ІДЭЯ ТВОРА</a:t>
            </a:r>
            <a:r>
              <a:rPr lang="ru-RU" sz="3200" b="1" smtClean="0">
                <a:solidFill>
                  <a:schemeClr val="tx1"/>
                </a:solidFill>
              </a:rPr>
              <a:t> </a:t>
            </a:r>
            <a:r>
              <a:rPr lang="be-BY" sz="3200" b="1" smtClean="0">
                <a:solidFill>
                  <a:schemeClr val="tx1"/>
                </a:solidFill>
              </a:rPr>
              <a:t>–</a:t>
            </a:r>
            <a:r>
              <a:rPr lang="ru-RU" sz="3200" smtClean="0">
                <a:solidFill>
                  <a:schemeClr val="tx1"/>
                </a:solidFill>
              </a:rPr>
              <a:t> </a:t>
            </a:r>
            <a:r>
              <a:rPr lang="ru-RU" sz="3200" b="1" smtClean="0">
                <a:solidFill>
                  <a:schemeClr val="tx1"/>
                </a:solidFill>
              </a:rPr>
              <a:t>у асуджэнні міжусобіц, у </a:t>
            </a:r>
            <a:r>
              <a:rPr lang="ru-RU" sz="3200" b="1" u="sng" smtClean="0">
                <a:solidFill>
                  <a:schemeClr val="tx1"/>
                </a:solidFill>
              </a:rPr>
              <a:t>закліку да яднання </a:t>
            </a:r>
            <a:r>
              <a:rPr lang="ru-RU" sz="3200" i="1" u="sng" smtClean="0">
                <a:solidFill>
                  <a:schemeClr val="tx1"/>
                </a:solidFill>
              </a:rPr>
              <a:t>(</a:t>
            </a:r>
            <a:r>
              <a:rPr lang="ru-RU" sz="3200" i="1" smtClean="0">
                <a:solidFill>
                  <a:schemeClr val="tx1"/>
                </a:solidFill>
              </a:rPr>
              <a:t>«Ярославли и вся внуце Всеславли! Уже понизите стязи свои, вонзите свои мечи вережени, уже бо выскочисте из дедней славе. Вы бо своими крамолами начясте наводити поганыя на землю Рускую..!»). </a:t>
            </a:r>
            <a:br>
              <a:rPr lang="ru-RU" sz="3200" i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У ім выявіліся погляды перадавых колаў старажытнарускага грамадства, імкненні ўсяго народа.</a:t>
            </a:r>
          </a:p>
        </p:txBody>
      </p:sp>
      <p:pic>
        <p:nvPicPr>
          <p:cNvPr id="12" name="Рисунок 11" descr="http://cit.ua/images/news/2012-02/10/1124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4613" y="1557338"/>
            <a:ext cx="12239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11000">
              <a:srgbClr val="DCEBF5"/>
            </a:gs>
            <a:gs pos="44000">
              <a:srgbClr val="00FFFF"/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tice.ru/uploads/posts/2009-01/1232625252_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21" t="8638" r="12093" b="10551"/>
          <a:stretch>
            <a:fillRect/>
          </a:stretch>
        </p:blipFill>
        <p:spPr bwMode="auto">
          <a:xfrm>
            <a:off x="395288" y="0"/>
            <a:ext cx="82804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88913"/>
            <a:ext cx="7488237" cy="64801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СЮЖЭТ: </a:t>
            </a:r>
            <a:r>
              <a:rPr lang="ru-RU" sz="3200" b="1" smtClean="0">
                <a:solidFill>
                  <a:schemeClr val="accent2"/>
                </a:solidFill>
              </a:rPr>
              <a:t>У цэнтры твора </a:t>
            </a:r>
            <a:r>
              <a:rPr lang="be-BY" sz="3200" b="1" smtClean="0">
                <a:solidFill>
                  <a:schemeClr val="accent2"/>
                </a:solidFill>
              </a:rPr>
              <a:t>–</a:t>
            </a:r>
            <a:r>
              <a:rPr lang="ru-RU" sz="3200" b="1" smtClean="0">
                <a:solidFill>
                  <a:schemeClr val="accent2"/>
                </a:solidFill>
              </a:rPr>
              <a:t> апісанне пахода князя Ігара на полаўцаў.</a:t>
            </a:r>
            <a:r>
              <a:rPr lang="ru-RU" sz="3200" smtClean="0">
                <a:solidFill>
                  <a:schemeClr val="accent2"/>
                </a:solidFill>
              </a:rPr>
              <a:t> </a:t>
            </a:r>
            <a:br>
              <a:rPr lang="ru-RU" sz="3200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Вясною 1185 г. ноўгарадска-северскі князь Ігар Святаславіч са сваім братам Усеваладам, сабраўшы адносна невялікую дружыну, накіраваўся ў стэп. Ля ракі Каялы, у раёне ніжняга Дона, рускае войска неспадзявана было акружана полаўцамі і разбіта, а ўсе князі ўзяты ў палон. Твор заканчваецца ўцёкамі Ігара з палону і вяртаннем яго ў Кіеў.</a:t>
            </a:r>
          </a:p>
        </p:txBody>
      </p:sp>
      <p:pic>
        <p:nvPicPr>
          <p:cNvPr id="10" name="Рисунок 9" descr="http://www.emilyharrisadams.com/sites/all/themes/corporateclean/mockup/slide-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765800"/>
            <a:ext cx="18716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667">
              <a:schemeClr val="tx2">
                <a:lumMod val="60000"/>
                <a:lumOff val="40000"/>
              </a:schemeClr>
            </a:gs>
            <a:gs pos="44000">
              <a:srgbClr val="D6F2FC"/>
            </a:gs>
            <a:gs pos="11000">
              <a:srgbClr val="00FFFF"/>
            </a:gs>
            <a:gs pos="83000">
              <a:schemeClr val="tx2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dc363.4shared.com/img/wya4NRMX/s7/old_parchment_parch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0" t="8406" r="6551" b="7304"/>
          <a:stretch>
            <a:fillRect/>
          </a:stretch>
        </p:blipFill>
        <p:spPr bwMode="auto">
          <a:xfrm>
            <a:off x="468313" y="404813"/>
            <a:ext cx="8351837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704137" cy="6337300"/>
          </a:xfrm>
        </p:spPr>
        <p:txBody>
          <a:bodyPr/>
          <a:lstStyle/>
          <a:p>
            <a:pPr eaLnBrk="1" hangingPunct="1"/>
            <a:r>
              <a:rPr lang="be-BY" b="1" smtClean="0">
                <a:solidFill>
                  <a:schemeClr val="tx1"/>
                </a:solidFill>
              </a:rPr>
              <a:t>Кампазіцыя твора – пабудова, структура маст. твора: адбор і паслядоўнасць элементаў і выяўленчых прыёмаў твора, якія ствараюць мастацкае цэлае ў адпаведнасці з аўтарскай задумай.</a:t>
            </a:r>
            <a:r>
              <a:rPr lang="ru-RU" sz="3000" b="1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4001">
              <a:srgbClr val="FF0300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11.postimage.org/skdugln9f/61954383_1280088980_oldpaper3_copy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910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5" y="260350"/>
            <a:ext cx="8785225" cy="6048375"/>
          </a:xfrm>
        </p:spPr>
        <p:txBody>
          <a:bodyPr/>
          <a:lstStyle/>
          <a:p>
            <a:pPr eaLnBrk="1" hangingPunct="1"/>
            <a:r>
              <a:rPr lang="be-BY" sz="3600" b="1" smtClean="0">
                <a:solidFill>
                  <a:srgbClr val="050B3B"/>
                </a:solidFill>
              </a:rPr>
              <a:t>Кампазіцыя “Слова...” даволі складаная.</a:t>
            </a:r>
            <a:r>
              <a:rPr lang="be-BY" sz="3600" b="1" smtClean="0">
                <a:solidFill>
                  <a:schemeClr val="tx1"/>
                </a:solidFill>
              </a:rPr>
              <a:t> Аповед пра паход Ігара перамяжоўваецца адсылкамі да іншых падзей і герояў, што знаходзяцца ў розных часавых вымярэннях: гэта аповяд пра князя Алега, сон Святаслава, жыццё і дзеянні Усяслава Чарадзея (бітва на Нямізе ў тым ліку) і Ізяслава Васількавіча, плач Яраслаўны...</a:t>
            </a:r>
            <a:r>
              <a:rPr lang="be-BY" sz="3600" b="1" smtClean="0"/>
              <a:t> </a:t>
            </a:r>
            <a:endParaRPr lang="ru-RU" sz="3600" b="1" smtClean="0"/>
          </a:p>
        </p:txBody>
      </p:sp>
      <p:pic>
        <p:nvPicPr>
          <p:cNvPr id="8" name="Рисунок 7" descr="http://i5.pixs.ru/storage/2/2/3/svechagif_8600995_5631223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915025"/>
            <a:ext cx="569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en.academic.ru/pictures/enwiki/81/Quill_pen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3425" y="5292725"/>
            <a:ext cx="7905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7C01BF-A301-45D5-8071-1F1697ED4DA8}"/>
</file>

<file path=customXml/itemProps2.xml><?xml version="1.0" encoding="utf-8"?>
<ds:datastoreItem xmlns:ds="http://schemas.openxmlformats.org/officeDocument/2006/customXml" ds:itemID="{06C8DF05-42BB-44A5-BF72-D46017E2A5AC}"/>
</file>

<file path=customXml/itemProps3.xml><?xml version="1.0" encoding="utf-8"?>
<ds:datastoreItem xmlns:ds="http://schemas.openxmlformats.org/officeDocument/2006/customXml" ds:itemID="{E18C7AB0-5B81-4317-931B-2ACC60255FB1}"/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1300</TotalTime>
  <Words>623</Words>
  <Application>Microsoft Office PowerPoint</Application>
  <PresentationFormat>Экран (4:3)</PresentationFormat>
  <Paragraphs>27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Gabriola</vt:lpstr>
      <vt:lpstr>Кимоно</vt:lpstr>
      <vt:lpstr>Кимоно</vt:lpstr>
      <vt:lpstr>Мастацкі феномен “Слова пра паход Ігара” </vt:lpstr>
      <vt:lpstr>1 Гісторыя адкрыцця і апублікавання твора. 2 Праблема атрыбуцыі твора. 3 Ідэйны змест твора, сюжэт і кампазіцыя. 4 Сістэма вобразаў “Слова...”</vt:lpstr>
      <vt:lpstr>- “Слова...” было набыта збіральнікам рускай даўніны графам А.І. Мусіным-Пушкіным у канцы ХVІІІ ст. у архімандрыта Спаса-Прэабражэнскага манастыра г. Яраслаўля Іолія Быкоў-скага.  - Твор знаходзіўся ў складзе зборніка старажытнарускіх летапісаў.  - Пісарская копія твора была зроблена для Кацярыны ІІ.  - У 1800 г. “Слова...” было надрукавана.  - Арыгінал, што захоўваўся ў доме Мусіна-Пушкіна, згарэў падчас пажару ў Маскве (1812 г.). </vt:lpstr>
      <vt:lpstr>“Слова...” – твор ананімны. Яно ўзнікла ў княскім асяроддзі, на што ўказваюць шматлікія рэаліі і дэталі твора: тэма, змест, героі, характар выкладу, гістарычна-палітычны досвед аўтара. Паэма створана чалавекам, цесна звязаным з князямі Ігарам і Святаславам, старажытнарускім скальдам, ці бардам. Аўтарства помніка прыпісвалі шматлікім гістарычным асобам, у тым ліку самому Ігару і К.Тураўскаму. </vt:lpstr>
      <vt:lpstr>Слайд 5</vt:lpstr>
      <vt:lpstr>ІДЭЯ ТВОРА – у асуджэнні міжусобіц, у закліку да яднання («Ярославли и вся внуце Всеславли! Уже понизите стязи свои, вонзите свои мечи вережени, уже бо выскочисте из дедней славе. Вы бо своими крамолами начясте наводити поганыя на землю Рускую..!»).  У ім выявіліся погляды перадавых колаў старажытнарускага грамадства, імкненні ўсяго народа.</vt:lpstr>
      <vt:lpstr>СЮЖЭТ: У цэнтры твора – апісанне пахода князя Ігара на полаўцаў.  Вясною 1185 г. ноўгарадска-северскі князь Ігар Святаславіч са сваім братам Усеваладам, сабраўшы адносна невялікую дружыну, накіраваўся ў стэп. Ля ракі Каялы, у раёне ніжняга Дона, рускае войска неспадзявана было акружана полаўцамі і разбіта, а ўсе князі ўзяты ў палон. Твор заканчваецца ўцёкамі Ігара з палону і вяртаннем яго ў Кіеў.</vt:lpstr>
      <vt:lpstr>Кампазіцыя твора – пабудова, структура маст. твора: адбор і паслядоўнасць элементаў і выяўленчых прыёмаў твора, якія ствараюць мастацкае цэлае ў адпаведнасці з аўтарскай задумай. </vt:lpstr>
      <vt:lpstr>Кампазіцыя “Слова...” даволі складаная. Аповед пра паход Ігара перамяжоўваецца адсылкамі да іншых падзей і герояў, што знаходзяцца ў розных часавых вымярэннях: гэта аповяд пра князя Алега, сон Святаслава, жыццё і дзеянні Усяслава Чарадзея (бітва на Нямізе ў тым ліку) і Ізяслава Васількавіча, плач Яраслаўны... </vt:lpstr>
      <vt:lpstr>ВОБРАЗЫ:   Русь, Князь Ігар,  яго брат Усевалад, сын Уладзімір, Святаслаў Кіеўскі, Яраслаўна, князь Алег, полацкія князі, палавецкія ханы, прырода, аўтар і інш.</vt:lpstr>
      <vt:lpstr>Слайд 11</vt:lpstr>
      <vt:lpstr>Слайд 12</vt:lpstr>
      <vt:lpstr>“Слова пра паход Ігара” – твор складаны і сінкрэтычны паводле свайго характару. Не выпадкова аўтар называе свой твор то словам, то аповесцю, то песняю... У гэтым “Слове...” арганічна спалучаны лірыка і эпас, пахвала і плач, вусна-паэтычны і кніжна-літаратурны вытокі. (Гл. с.139-140 акад. выд.)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Aksen</dc:creator>
  <cp:lastModifiedBy>Viktor</cp:lastModifiedBy>
  <cp:revision>191</cp:revision>
  <dcterms:created xsi:type="dcterms:W3CDTF">2013-05-01T10:30:49Z</dcterms:created>
  <dcterms:modified xsi:type="dcterms:W3CDTF">2018-09-26T17:32:29Z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